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59" r:id="rId3"/>
    <p:sldId id="264" r:id="rId4"/>
    <p:sldId id="266" r:id="rId5"/>
    <p:sldId id="267" r:id="rId6"/>
    <p:sldId id="268" r:id="rId7"/>
    <p:sldId id="265" r:id="rId8"/>
    <p:sldId id="270" r:id="rId9"/>
    <p:sldId id="271"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FF856D"/>
    <a:srgbClr val="FF2549"/>
    <a:srgbClr val="005856"/>
    <a:srgbClr val="9EFF29"/>
    <a:srgbClr val="007033"/>
    <a:srgbClr val="5EEC3C"/>
    <a:srgbClr val="F1C88B"/>
    <a:srgbClr val="FE9202"/>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967" y="1268370"/>
            <a:ext cx="7989723" cy="1680063"/>
          </a:xfrm>
          <a:noFill/>
          <a:effectLst>
            <a:outerShdw blurRad="50800" dist="38100" dir="2700000" algn="tl" rotWithShape="0">
              <a:prstClr val="black">
                <a:alpha val="40000"/>
              </a:prstClr>
            </a:outerShdw>
          </a:effectLst>
        </p:spPr>
        <p:txBody>
          <a:bodyPr>
            <a:normAutofit/>
          </a:bodyPr>
          <a:lstStyle>
            <a:lvl1pPr algn="ctr">
              <a:defRPr sz="3600">
                <a:solidFill>
                  <a:schemeClr val="accent6">
                    <a:lumMod val="50000"/>
                  </a:schemeClr>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79092" y="2964435"/>
            <a:ext cx="7975483" cy="1116236"/>
          </a:xfrm>
        </p:spPr>
        <p:txBody>
          <a:bodyPr>
            <a:normAutofit/>
          </a:bodyPr>
          <a:lstStyle>
            <a:lvl1pPr marL="0" indent="0" algn="ctr">
              <a:buNone/>
              <a:defRPr sz="2800" b="0" i="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68580"/>
            <a:ext cx="8246070" cy="763526"/>
          </a:xfrm>
        </p:spPr>
        <p:txBody>
          <a:bodyPr>
            <a:normAutofit/>
          </a:bodyPr>
          <a:lstStyle>
            <a:lvl1pPr algn="ctr">
              <a:defRPr sz="3600" baseline="0">
                <a:solidFill>
                  <a:schemeClr val="accent6">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7"/>
          </a:xfrm>
        </p:spPr>
        <p:txBody>
          <a:bodyPr/>
          <a:lstStyle>
            <a:lvl1pPr algn="ctr">
              <a:defRPr sz="2800">
                <a:solidFill>
                  <a:schemeClr val="accent2">
                    <a:lumMod val="50000"/>
                  </a:schemeClr>
                </a:solidFill>
              </a:defRPr>
            </a:lvl1pPr>
            <a:lvl2pPr algn="ctr">
              <a:defRPr>
                <a:solidFill>
                  <a:schemeClr val="accent2">
                    <a:lumMod val="50000"/>
                  </a:schemeClr>
                </a:solidFill>
              </a:defRPr>
            </a:lvl2pPr>
            <a:lvl3pPr algn="ctr">
              <a:defRPr>
                <a:solidFill>
                  <a:schemeClr val="accent2">
                    <a:lumMod val="50000"/>
                  </a:schemeClr>
                </a:solidFill>
              </a:defRPr>
            </a:lvl3pPr>
            <a:lvl4pPr algn="ctr">
              <a:defRPr>
                <a:solidFill>
                  <a:schemeClr val="accent2">
                    <a:lumMod val="50000"/>
                  </a:schemeClr>
                </a:solidFill>
              </a:defRPr>
            </a:lvl4pPr>
            <a:lvl5pPr algn="ctr">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2482" y="391788"/>
            <a:ext cx="6284320" cy="725349"/>
          </a:xfrm>
        </p:spPr>
        <p:txBody>
          <a:bodyPr>
            <a:normAutofit/>
          </a:bodyPr>
          <a:lstStyle>
            <a:lvl1pPr algn="l">
              <a:defRPr sz="3600">
                <a:solidFill>
                  <a:schemeClr val="accent6">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02482" y="1155313"/>
            <a:ext cx="6284320" cy="3511061"/>
          </a:xfrm>
        </p:spPr>
        <p:txBody>
          <a:bodyPr/>
          <a:lstStyle>
            <a:lvl1pPr>
              <a:defRPr sz="2800">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220029"/>
            <a:ext cx="8093365" cy="763525"/>
          </a:xfrm>
        </p:spPr>
        <p:txBody>
          <a:bodyPr>
            <a:normAutofit/>
          </a:bodyPr>
          <a:lstStyle>
            <a:lvl1pPr algn="ctr">
              <a:defRPr sz="3600" baseline="0">
                <a:solidFill>
                  <a:schemeClr val="accent6">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03901"/>
            <a:ext cx="4040188" cy="479822"/>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76298"/>
            <a:ext cx="4040188" cy="2276294"/>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03901"/>
            <a:ext cx="4041775" cy="479822"/>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76298"/>
            <a:ext cx="4041775" cy="2276294"/>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1630" y="2210937"/>
            <a:ext cx="6610139" cy="1433015"/>
          </a:xfrm>
        </p:spPr>
        <p:txBody>
          <a:bodyPr>
            <a:noAutofit/>
          </a:bodyPr>
          <a:lstStyle/>
          <a:p>
            <a:r>
              <a:rPr lang="en-US" sz="4800" b="1" dirty="0">
                <a:solidFill>
                  <a:srgbClr val="003635"/>
                </a:solidFill>
                <a:latin typeface="Times New Roman" pitchFamily="18" charset="0"/>
                <a:cs typeface="Times New Roman" pitchFamily="18" charset="0"/>
              </a:rPr>
              <a:t>Preparing for Christmas</a:t>
            </a:r>
            <a:br>
              <a:rPr lang="en-US" sz="4800" b="1" dirty="0">
                <a:solidFill>
                  <a:srgbClr val="FF0000"/>
                </a:solidFill>
                <a:latin typeface="Times New Roman" pitchFamily="18" charset="0"/>
                <a:cs typeface="Times New Roman" pitchFamily="18" charset="0"/>
              </a:rPr>
            </a:br>
            <a:r>
              <a:rPr lang="en-US" sz="4800" b="1" i="1" dirty="0">
                <a:solidFill>
                  <a:srgbClr val="FF0000"/>
                </a:solidFill>
                <a:latin typeface="Times New Roman" pitchFamily="18" charset="0"/>
                <a:cs typeface="Times New Roman" pitchFamily="18" charset="0"/>
              </a:rPr>
              <a:t>Gingerbread making  </a:t>
            </a:r>
          </a:p>
        </p:txBody>
      </p:sp>
      <p:sp>
        <p:nvSpPr>
          <p:cNvPr id="3" name="Subtitle 2"/>
          <p:cNvSpPr>
            <a:spLocks noGrp="1"/>
          </p:cNvSpPr>
          <p:nvPr>
            <p:ph type="subTitle" idx="1"/>
          </p:nvPr>
        </p:nvSpPr>
        <p:spPr>
          <a:xfrm>
            <a:off x="4449170" y="4244454"/>
            <a:ext cx="4200887" cy="655092"/>
          </a:xfrm>
        </p:spPr>
        <p:txBody>
          <a:bodyPr>
            <a:normAutofit/>
          </a:bodyPr>
          <a:lstStyle/>
          <a:p>
            <a:r>
              <a:rPr lang="en-US" b="1" dirty="0">
                <a:solidFill>
                  <a:schemeClr val="tx1"/>
                </a:solidFill>
                <a:latin typeface="Times New Roman" pitchFamily="18" charset="0"/>
                <a:cs typeface="Times New Roman" pitchFamily="18" charset="0"/>
              </a:rPr>
              <a:t>C.S.E.I.</a:t>
            </a:r>
            <a:r>
              <a:rPr lang="ro-RO" b="1" dirty="0">
                <a:solidFill>
                  <a:schemeClr val="tx1"/>
                </a:solidFill>
                <a:latin typeface="Times New Roman" pitchFamily="18" charset="0"/>
                <a:cs typeface="Times New Roman" pitchFamily="18" charset="0"/>
              </a:rPr>
              <a:t>”Cristal” Oradea </a:t>
            </a:r>
            <a:endParaRPr lang="en-US" b="1" dirty="0">
              <a:solidFill>
                <a:schemeClr val="tx1"/>
              </a:solidFill>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2593075" y="438844"/>
            <a:ext cx="1629087" cy="907282"/>
          </a:xfrm>
          <a:prstGeom prst="rect">
            <a:avLst/>
          </a:prstGeom>
          <a:noFill/>
        </p:spPr>
      </p:pic>
      <p:pic>
        <p:nvPicPr>
          <p:cNvPr id="5" name="Picture 4"/>
          <p:cNvPicPr/>
          <p:nvPr/>
        </p:nvPicPr>
        <p:blipFill>
          <a:blip r:embed="rId3" cstate="print"/>
          <a:srcRect/>
          <a:stretch>
            <a:fillRect/>
          </a:stretch>
        </p:blipFill>
        <p:spPr bwMode="auto">
          <a:xfrm>
            <a:off x="4754425" y="483052"/>
            <a:ext cx="1757840" cy="719687"/>
          </a:xfrm>
          <a:prstGeom prst="rect">
            <a:avLst/>
          </a:prstGeom>
          <a:noFill/>
        </p:spPr>
      </p:pic>
      <p:pic>
        <p:nvPicPr>
          <p:cNvPr id="6" name="Picture 5"/>
          <p:cNvPicPr/>
          <p:nvPr/>
        </p:nvPicPr>
        <p:blipFill>
          <a:blip r:embed="rId4" cstate="print"/>
          <a:srcRect/>
          <a:stretch>
            <a:fillRect/>
          </a:stretch>
        </p:blipFill>
        <p:spPr bwMode="auto">
          <a:xfrm>
            <a:off x="4222162" y="1452043"/>
            <a:ext cx="1064526" cy="798099"/>
          </a:xfrm>
          <a:prstGeom prst="rect">
            <a:avLst/>
          </a:prstGeom>
          <a:noFill/>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59429" y="1"/>
            <a:ext cx="1600200" cy="631370"/>
          </a:xfrm>
        </p:spPr>
        <p:txBody>
          <a:bodyPr>
            <a:normAutofit/>
          </a:bodyPr>
          <a:lstStyle/>
          <a:p>
            <a:r>
              <a:rPr lang="ro-RO" sz="2400" b="1" i="1" dirty="0">
                <a:solidFill>
                  <a:srgbClr val="FF0000"/>
                </a:solidFill>
                <a:latin typeface="Times New Roman" pitchFamily="18" charset="0"/>
                <a:cs typeface="Times New Roman" pitchFamily="18" charset="0"/>
              </a:rPr>
              <a:t>RECIPE </a:t>
            </a:r>
            <a:endParaRPr lang="en-US" sz="2400" b="1" i="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2100944" y="457201"/>
            <a:ext cx="6858000" cy="4343400"/>
          </a:xfrm>
        </p:spPr>
        <p:txBody>
          <a:bodyPr>
            <a:noAutofit/>
          </a:bodyPr>
          <a:lstStyle/>
          <a:p>
            <a:r>
              <a:rPr lang="ro-RO" sz="1600" b="1" dirty="0">
                <a:solidFill>
                  <a:schemeClr val="tx1"/>
                </a:solidFill>
                <a:latin typeface="Times New Roman" pitchFamily="18" charset="0"/>
                <a:cs typeface="Times New Roman" pitchFamily="18" charset="0"/>
              </a:rPr>
              <a:t>1</a:t>
            </a:r>
            <a:r>
              <a:rPr lang="en-US" sz="1600" b="1" dirty="0">
                <a:solidFill>
                  <a:schemeClr val="tx1"/>
                </a:solidFill>
                <a:latin typeface="Times New Roman" pitchFamily="18" charset="0"/>
                <a:cs typeface="Times New Roman" pitchFamily="18" charset="0"/>
              </a:rPr>
              <a:t>50 grams of  butter with 82% fat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150 grams of  brown sugar (white sugar can also be used, but gingerbread will have a lighter color)</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200 grams of  bee honey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1 whole egg</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½ teaspoon of salt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1 teaspoon (10 grams) baking soda</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450 grams of flour + flour for sprinkling the worktop</a:t>
            </a:r>
          </a:p>
          <a:p>
            <a:r>
              <a:rPr lang="en-US" sz="1600" b="1" dirty="0">
                <a:solidFill>
                  <a:schemeClr val="tx1"/>
                </a:solidFill>
                <a:latin typeface="Times New Roman" pitchFamily="18" charset="0"/>
                <a:cs typeface="Times New Roman" pitchFamily="18" charset="0"/>
              </a:rPr>
              <a:t>1 tablespoon vanilla extract (or, failing that, 1 sachet of vanilla sugar)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1 teaspoon cinnamon powder</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1 teaspoon ginger powder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½ teaspoon allspice powder</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¼ teaspoon nutmeg powder</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 8 cloves </a:t>
            </a:r>
            <a:endParaRPr lang="ro-RO" sz="1600" b="1" dirty="0">
              <a:solidFill>
                <a:schemeClr val="tx1"/>
              </a:solidFill>
              <a:latin typeface="Times New Roman" pitchFamily="18" charset="0"/>
              <a:cs typeface="Times New Roman" pitchFamily="18" charset="0"/>
            </a:endParaRPr>
          </a:p>
          <a:p>
            <a:r>
              <a:rPr lang="en-US" sz="1600" b="1" dirty="0">
                <a:solidFill>
                  <a:schemeClr val="tx1"/>
                </a:solidFill>
                <a:latin typeface="Times New Roman" pitchFamily="18" charset="0"/>
                <a:cs typeface="Times New Roman" pitchFamily="18" charset="0"/>
              </a:rPr>
              <a:t>2 cardamom pods</a:t>
            </a:r>
          </a:p>
          <a:p>
            <a:endParaRPr lang="en-US" sz="2400" dirty="0">
              <a:latin typeface="Times New Roman" pitchFamily="18" charset="0"/>
              <a:cs typeface="Times New Roman" pitchFamily="18" charset="0"/>
            </a:endParaRPr>
          </a:p>
          <a:p>
            <a:endParaRPr lang="ro-RO" sz="2400"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0163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029" y="185058"/>
            <a:ext cx="6498773" cy="620485"/>
          </a:xfrm>
        </p:spPr>
        <p:txBody>
          <a:bodyPr>
            <a:normAutofit fontScale="90000"/>
          </a:bodyPr>
          <a:lstStyle/>
          <a:p>
            <a:r>
              <a:rPr lang="en-US" b="1" i="1" dirty="0">
                <a:solidFill>
                  <a:srgbClr val="FF0000"/>
                </a:solidFill>
              </a:rPr>
              <a:t>Baking </a:t>
            </a:r>
          </a:p>
        </p:txBody>
      </p:sp>
      <p:sp>
        <p:nvSpPr>
          <p:cNvPr id="3" name="Content Placeholder 2"/>
          <p:cNvSpPr>
            <a:spLocks noGrp="1"/>
          </p:cNvSpPr>
          <p:nvPr>
            <p:ph idx="1"/>
          </p:nvPr>
        </p:nvSpPr>
        <p:spPr>
          <a:xfrm>
            <a:off x="2090058" y="947057"/>
            <a:ext cx="6596744" cy="3722913"/>
          </a:xfrm>
        </p:spPr>
        <p:txBody>
          <a:bodyPr>
            <a:normAutofit fontScale="77500" lnSpcReduction="20000"/>
          </a:bodyPr>
          <a:lstStyle/>
          <a:p>
            <a:r>
              <a:rPr lang="en-US" dirty="0">
                <a:solidFill>
                  <a:schemeClr val="tx1"/>
                </a:solidFill>
              </a:rPr>
              <a:t>Finely grind the cloves and cardamom</a:t>
            </a:r>
          </a:p>
          <a:p>
            <a:r>
              <a:rPr lang="en-US" dirty="0">
                <a:solidFill>
                  <a:schemeClr val="tx1"/>
                </a:solidFill>
              </a:rPr>
              <a:t>Add over flour (450 grams), followed by cinnamon, ginger, allspice, nutmeg, salt and baking </a:t>
            </a:r>
            <a:r>
              <a:rPr lang="en-US" dirty="0" err="1">
                <a:solidFill>
                  <a:schemeClr val="tx1"/>
                </a:solidFill>
              </a:rPr>
              <a:t>soda.Mix</a:t>
            </a:r>
            <a:r>
              <a:rPr lang="en-US" dirty="0">
                <a:solidFill>
                  <a:schemeClr val="tx1"/>
                </a:solidFill>
              </a:rPr>
              <a:t> well and set aside.</a:t>
            </a:r>
          </a:p>
          <a:p>
            <a:r>
              <a:rPr lang="en-US" dirty="0">
                <a:solidFill>
                  <a:schemeClr val="tx1"/>
                </a:solidFill>
              </a:rPr>
              <a:t>The honey is weighed in a large bowl, add soft butter and sugar over the honey. Mix everything with the mixer on high speed for 5 minutes, then add the whole egg and vanilla extract and continue mixing until the egg is incorporated. Be careful, at this stage it is possible for the butter to separate (usually if the egg is too cold), it doesn't matter, the gingerbread will do just as well.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482" y="478971"/>
            <a:ext cx="6284320" cy="4187403"/>
          </a:xfrm>
        </p:spPr>
        <p:txBody>
          <a:bodyPr>
            <a:normAutofit fontScale="77500" lnSpcReduction="20000"/>
          </a:bodyPr>
          <a:lstStyle/>
          <a:p>
            <a:r>
              <a:rPr lang="en-US" dirty="0">
                <a:solidFill>
                  <a:schemeClr val="tx1"/>
                </a:solidFill>
              </a:rPr>
              <a:t>Over the mixture with butter and honey from the bowl, add the flour with the </a:t>
            </a:r>
            <a:r>
              <a:rPr lang="en-US" dirty="0" err="1">
                <a:solidFill>
                  <a:schemeClr val="tx1"/>
                </a:solidFill>
              </a:rPr>
              <a:t>spices.At</a:t>
            </a:r>
            <a:r>
              <a:rPr lang="en-US" dirty="0">
                <a:solidFill>
                  <a:schemeClr val="tx1"/>
                </a:solidFill>
              </a:rPr>
              <a:t> the beginning we will mix with a wooden spoon or a solid spatula, after we will have to start kneading. The dough does not knead much, only 1-2 minutes, to homogenize the gingerbread dough.</a:t>
            </a:r>
          </a:p>
          <a:p>
            <a:r>
              <a:rPr lang="en-US" dirty="0">
                <a:solidFill>
                  <a:schemeClr val="tx1"/>
                </a:solidFill>
              </a:rPr>
              <a:t>Sprinkle the work surface with flour, turn the gingerbread out of the bowl and shape it into a regular shape, allowing us to divide it into two equal pieces. Shape each round piece, then flatten and wrap each, separately, in cling film. </a:t>
            </a:r>
          </a:p>
          <a:p>
            <a:r>
              <a:rPr lang="en-US" dirty="0">
                <a:solidFill>
                  <a:schemeClr val="tx1"/>
                </a:solidFill>
              </a:rPr>
              <a:t> The dough thus packed is refrigerated for a minimum of 8 hours, a maximum of 72 hours.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482" y="0"/>
            <a:ext cx="6284320" cy="4666374"/>
          </a:xfrm>
        </p:spPr>
        <p:txBody>
          <a:bodyPr>
            <a:normAutofit fontScale="62500" lnSpcReduction="20000"/>
          </a:bodyPr>
          <a:lstStyle/>
          <a:p>
            <a:r>
              <a:rPr lang="en-US" dirty="0">
                <a:solidFill>
                  <a:schemeClr val="tx1"/>
                </a:solidFill>
              </a:rPr>
              <a:t>After the rest time, the gingerbread is removed from the refrigerator and left for about 30 minutes at room temperature. Meanwhile, turn on the oven and heat to 175 ° </a:t>
            </a:r>
          </a:p>
          <a:p>
            <a:r>
              <a:rPr lang="en-US" dirty="0">
                <a:solidFill>
                  <a:schemeClr val="tx1"/>
                </a:solidFill>
              </a:rPr>
              <a:t>Sprinkle the work surface with flour, unpack a piece of gingerbread and place it on it. Sprinkle the dough with flour and on the surface, also powder a little the rolling pin. The dough is spread on a sheet with a uniform thickness of ½cm. </a:t>
            </a:r>
          </a:p>
          <a:p>
            <a:r>
              <a:rPr lang="en-US" dirty="0">
                <a:solidFill>
                  <a:schemeClr val="tx1"/>
                </a:solidFill>
              </a:rPr>
              <a:t>Cut the gingerbread into shapes as you like, the same or different. Place the cut shapes in trays covered with baking paper, with a distance of about 2 cm between them and bake one at a time, at a medium height, for 10-12 minutes, until with a golden tint and the edges are lightly colored. </a:t>
            </a:r>
          </a:p>
          <a:p>
            <a:r>
              <a:rPr lang="en-US" dirty="0">
                <a:solidFill>
                  <a:schemeClr val="tx1"/>
                </a:solidFill>
              </a:rPr>
              <a:t>Gather the remaining edges of the cut together, spread the dough with the rolling pin and proceed in the same way as in point .Repeat until the dough is exhausted.</a:t>
            </a:r>
          </a:p>
          <a:p>
            <a:r>
              <a:rPr lang="en-US" dirty="0">
                <a:solidFill>
                  <a:schemeClr val="tx1"/>
                </a:solidFill>
              </a:rPr>
              <a:t> Immediately after baking, the gingerbread will be very fragile, so we need to let it cool well in the pan. When cold, the figurines harden like biscuits.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482" y="239486"/>
            <a:ext cx="6284320" cy="1251857"/>
          </a:xfrm>
        </p:spPr>
        <p:txBody>
          <a:bodyPr>
            <a:normAutofit fontScale="90000"/>
          </a:bodyPr>
          <a:lstStyle/>
          <a:p>
            <a:r>
              <a:rPr lang="en-US" sz="2700" b="1" i="1" dirty="0">
                <a:solidFill>
                  <a:srgbClr val="FF0000"/>
                </a:solidFill>
                <a:latin typeface="Times New Roman" pitchFamily="18" charset="0"/>
                <a:cs typeface="Times New Roman" pitchFamily="18" charset="0"/>
              </a:rPr>
              <a:t>Royal icing:</a:t>
            </a:r>
            <a:br>
              <a:rPr lang="en-US" dirty="0">
                <a:latin typeface="Times New Roman" pitchFamily="18" charset="0"/>
                <a:cs typeface="Times New Roman" pitchFamily="18" charset="0"/>
              </a:rPr>
            </a:br>
            <a:r>
              <a:rPr lang="en-US" sz="2700" dirty="0">
                <a:solidFill>
                  <a:schemeClr val="tx2"/>
                </a:solidFill>
                <a:latin typeface="Times New Roman" pitchFamily="18" charset="0"/>
                <a:cs typeface="Times New Roman" pitchFamily="18" charset="0"/>
              </a:rPr>
              <a:t>1 fresh egg white</a:t>
            </a:r>
            <a:br>
              <a:rPr lang="en-US" sz="2700" dirty="0">
                <a:solidFill>
                  <a:schemeClr val="tx2"/>
                </a:solidFill>
                <a:latin typeface="Times New Roman" pitchFamily="18" charset="0"/>
                <a:cs typeface="Times New Roman" pitchFamily="18" charset="0"/>
              </a:rPr>
            </a:br>
            <a:r>
              <a:rPr lang="en-US" sz="2700" dirty="0">
                <a:solidFill>
                  <a:schemeClr val="tx2"/>
                </a:solidFill>
                <a:latin typeface="Times New Roman" pitchFamily="18" charset="0"/>
                <a:cs typeface="Times New Roman" pitchFamily="18" charset="0"/>
              </a:rPr>
              <a:t>120 grams of powdered sugar</a:t>
            </a:r>
            <a:br>
              <a:rPr lang="en-US" sz="2700" dirty="0">
                <a:solidFill>
                  <a:schemeClr val="tx2"/>
                </a:solidFill>
                <a:latin typeface="Times New Roman" pitchFamily="18" charset="0"/>
                <a:cs typeface="Times New Roman" pitchFamily="18" charset="0"/>
              </a:rPr>
            </a:br>
            <a:r>
              <a:rPr lang="en-US" sz="2700" dirty="0">
                <a:solidFill>
                  <a:schemeClr val="tx2"/>
                </a:solidFill>
                <a:latin typeface="Times New Roman" pitchFamily="18" charset="0"/>
                <a:cs typeface="Times New Roman" pitchFamily="18" charset="0"/>
              </a:rPr>
              <a:t>1 tablespoon lemon juice</a:t>
            </a:r>
            <a:endParaRPr lang="en-US" dirty="0"/>
          </a:p>
        </p:txBody>
      </p:sp>
      <p:sp>
        <p:nvSpPr>
          <p:cNvPr id="3" name="Content Placeholder 2"/>
          <p:cNvSpPr>
            <a:spLocks noGrp="1"/>
          </p:cNvSpPr>
          <p:nvPr>
            <p:ph idx="1"/>
          </p:nvPr>
        </p:nvSpPr>
        <p:spPr>
          <a:xfrm>
            <a:off x="2402482" y="1632857"/>
            <a:ext cx="6284320" cy="3298372"/>
          </a:xfrm>
        </p:spPr>
        <p:txBody>
          <a:bodyPr>
            <a:normAutofit fontScale="70000" lnSpcReduction="20000"/>
          </a:bodyPr>
          <a:lstStyle/>
          <a:p>
            <a:pPr marL="514350" indent="-514350">
              <a:buAutoNum type="arabicPeriod"/>
            </a:pPr>
            <a:r>
              <a:rPr lang="en-US" dirty="0">
                <a:solidFill>
                  <a:schemeClr val="tx1"/>
                </a:solidFill>
                <a:latin typeface="Times New Roman" pitchFamily="18" charset="0"/>
                <a:cs typeface="Times New Roman" pitchFamily="18" charset="0"/>
              </a:rPr>
              <a:t>Put the raw egg white in a bowl, beat with a mixer until a thick foam is formed. Add the powdered sugar, gradually, while mixing continuously at medium speed</a:t>
            </a:r>
          </a:p>
          <a:p>
            <a:pPr marL="514350" indent="-514350">
              <a:buAutoNum type="arabicPeriod"/>
            </a:pPr>
            <a:r>
              <a:rPr lang="en-US" dirty="0">
                <a:solidFill>
                  <a:schemeClr val="tx1"/>
                </a:solidFill>
                <a:latin typeface="Times New Roman" pitchFamily="18" charset="0"/>
                <a:cs typeface="Times New Roman" pitchFamily="18" charset="0"/>
              </a:rPr>
              <a:t>After all the powdered sugar has been incorporated, we will add lemon juice over the mixture in the bowl and mix the composition on high speed, about 5-6 minutes or as needed as from the initial appearance of thick cream, which it had after incorporation of sugar, increase in volume and harden very strongly, forming firm ridges on the surface. At this stage, food coloring can be added to the egg white glaze, if desired</a:t>
            </a:r>
          </a:p>
          <a:p>
            <a:pPr marL="514350" indent="-514350">
              <a:buAutoNum type="arabicPeriod"/>
            </a:pPr>
            <a:endParaRPr lang="en-US"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rPr>
              <a:t>Work in progress… </a:t>
            </a:r>
          </a:p>
        </p:txBody>
      </p:sp>
      <p:pic>
        <p:nvPicPr>
          <p:cNvPr id="1026" name="Picture 2" descr="C:\Users\lenovo\Desktop\POZE TURTA DULCE\IMG-20210119-WA0001.jpg"/>
          <p:cNvPicPr>
            <a:picLocks noGrp="1" noChangeAspect="1" noChangeArrowheads="1"/>
          </p:cNvPicPr>
          <p:nvPr>
            <p:ph idx="1"/>
          </p:nvPr>
        </p:nvPicPr>
        <p:blipFill>
          <a:blip r:embed="rId2" cstate="print"/>
          <a:srcRect/>
          <a:stretch>
            <a:fillRect/>
          </a:stretch>
        </p:blipFill>
        <p:spPr bwMode="auto">
          <a:xfrm>
            <a:off x="2215611" y="1034141"/>
            <a:ext cx="2334986" cy="3113315"/>
          </a:xfrm>
          <a:prstGeom prst="rect">
            <a:avLst/>
          </a:prstGeom>
          <a:noFill/>
        </p:spPr>
      </p:pic>
      <p:pic>
        <p:nvPicPr>
          <p:cNvPr id="5" name="Picture 2" descr="C:\Users\lenovo\Desktop\POZE TURTA DULCE\IMG-20210119-WA0005.jpg"/>
          <p:cNvPicPr>
            <a:picLocks noChangeAspect="1" noChangeArrowheads="1"/>
          </p:cNvPicPr>
          <p:nvPr/>
        </p:nvPicPr>
        <p:blipFill>
          <a:blip r:embed="rId3" cstate="print"/>
          <a:srcRect/>
          <a:stretch>
            <a:fillRect/>
          </a:stretch>
        </p:blipFill>
        <p:spPr bwMode="auto">
          <a:xfrm>
            <a:off x="6019801" y="530680"/>
            <a:ext cx="2790370" cy="2092777"/>
          </a:xfrm>
          <a:prstGeom prst="rect">
            <a:avLst/>
          </a:prstGeom>
          <a:noFill/>
        </p:spPr>
      </p:pic>
      <p:pic>
        <p:nvPicPr>
          <p:cNvPr id="6" name="Picture 3" descr="C:\Users\lenovo\Desktop\POZE TURTA DULCE\IMG-20210119-WA0004.jpg"/>
          <p:cNvPicPr>
            <a:picLocks noChangeAspect="1" noChangeArrowheads="1"/>
          </p:cNvPicPr>
          <p:nvPr/>
        </p:nvPicPr>
        <p:blipFill>
          <a:blip r:embed="rId4" cstate="print"/>
          <a:srcRect/>
          <a:stretch>
            <a:fillRect/>
          </a:stretch>
        </p:blipFill>
        <p:spPr bwMode="auto">
          <a:xfrm>
            <a:off x="4896493" y="2993571"/>
            <a:ext cx="2516678" cy="18875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Still working…</a:t>
            </a:r>
          </a:p>
        </p:txBody>
      </p:sp>
      <p:pic>
        <p:nvPicPr>
          <p:cNvPr id="4" name="Picture 4" descr="C:\Users\lenovo\Desktop\POZE TURTA DULCE\IMG-20210119-WA0002.jpg"/>
          <p:cNvPicPr>
            <a:picLocks noGrp="1" noChangeAspect="1" noChangeArrowheads="1"/>
          </p:cNvPicPr>
          <p:nvPr>
            <p:ph idx="1"/>
          </p:nvPr>
        </p:nvPicPr>
        <p:blipFill>
          <a:blip r:embed="rId2" cstate="print"/>
          <a:srcRect/>
          <a:stretch>
            <a:fillRect/>
          </a:stretch>
        </p:blipFill>
        <p:spPr bwMode="auto">
          <a:xfrm>
            <a:off x="2077091" y="979713"/>
            <a:ext cx="2148117" cy="1611087"/>
          </a:xfrm>
          <a:prstGeom prst="rect">
            <a:avLst/>
          </a:prstGeom>
          <a:noFill/>
        </p:spPr>
      </p:pic>
      <p:pic>
        <p:nvPicPr>
          <p:cNvPr id="5" name="Picture 5" descr="C:\Users\lenovo\Desktop\POZE TURTA DULCE\IMG-20210119-WA0003.jpg"/>
          <p:cNvPicPr>
            <a:picLocks noChangeAspect="1" noChangeArrowheads="1"/>
          </p:cNvPicPr>
          <p:nvPr/>
        </p:nvPicPr>
        <p:blipFill>
          <a:blip r:embed="rId3" cstate="print"/>
          <a:srcRect/>
          <a:stretch>
            <a:fillRect/>
          </a:stretch>
        </p:blipFill>
        <p:spPr bwMode="auto">
          <a:xfrm>
            <a:off x="6444343" y="3242780"/>
            <a:ext cx="2245519" cy="1684139"/>
          </a:xfrm>
          <a:prstGeom prst="rect">
            <a:avLst/>
          </a:prstGeom>
          <a:noFill/>
        </p:spPr>
      </p:pic>
      <p:pic>
        <p:nvPicPr>
          <p:cNvPr id="6" name="Picture 6" descr="C:\Users\lenovo\Desktop\POZE TURTA DULCE\IMG-20210119-WA0007.jpg"/>
          <p:cNvPicPr>
            <a:picLocks noChangeAspect="1" noChangeArrowheads="1"/>
          </p:cNvPicPr>
          <p:nvPr/>
        </p:nvPicPr>
        <p:blipFill>
          <a:blip r:embed="rId4" cstate="print"/>
          <a:srcRect/>
          <a:stretch>
            <a:fillRect/>
          </a:stretch>
        </p:blipFill>
        <p:spPr bwMode="auto">
          <a:xfrm>
            <a:off x="4368260" y="1589313"/>
            <a:ext cx="1918608" cy="2558144"/>
          </a:xfrm>
          <a:prstGeom prst="rect">
            <a:avLst/>
          </a:prstGeom>
          <a:noFill/>
        </p:spPr>
      </p:pic>
      <p:pic>
        <p:nvPicPr>
          <p:cNvPr id="7" name="Picture 7" descr="C:\Users\lenovo\Desktop\POZE TURTA DULCE\IMG-20210119-WA0006.jpg"/>
          <p:cNvPicPr>
            <a:picLocks noChangeAspect="1" noChangeArrowheads="1"/>
          </p:cNvPicPr>
          <p:nvPr/>
        </p:nvPicPr>
        <p:blipFill>
          <a:blip r:embed="rId5" cstate="print"/>
          <a:srcRect/>
          <a:stretch>
            <a:fillRect/>
          </a:stretch>
        </p:blipFill>
        <p:spPr bwMode="auto">
          <a:xfrm>
            <a:off x="2220685" y="2694213"/>
            <a:ext cx="1730830" cy="2307773"/>
          </a:xfrm>
          <a:prstGeom prst="rect">
            <a:avLst/>
          </a:prstGeom>
          <a:noFill/>
        </p:spPr>
      </p:pic>
      <p:pic>
        <p:nvPicPr>
          <p:cNvPr id="8" name="Picture 8" descr="C:\Users\lenovo\Desktop\POZE TURTA DULCE\IMG-20210119-WA0008.jpg"/>
          <p:cNvPicPr>
            <a:picLocks noChangeAspect="1" noChangeArrowheads="1"/>
          </p:cNvPicPr>
          <p:nvPr/>
        </p:nvPicPr>
        <p:blipFill>
          <a:blip r:embed="rId6" cstate="print"/>
          <a:srcRect/>
          <a:stretch>
            <a:fillRect/>
          </a:stretch>
        </p:blipFill>
        <p:spPr bwMode="auto">
          <a:xfrm>
            <a:off x="6697805" y="653143"/>
            <a:ext cx="1719432" cy="22925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482" y="2035630"/>
            <a:ext cx="6284320" cy="2362200"/>
          </a:xfrm>
        </p:spPr>
        <p:txBody>
          <a:bodyPr>
            <a:normAutofit/>
          </a:bodyPr>
          <a:lstStyle/>
          <a:p>
            <a:pPr algn="ctr">
              <a:buNone/>
            </a:pPr>
            <a:r>
              <a:rPr lang="en-US" sz="6600" b="1" i="1" dirty="0">
                <a:solidFill>
                  <a:srgbClr val="FF0000"/>
                </a:solidFill>
              </a:rPr>
              <a:t>Merry Christmas!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723</Words>
  <Application>Microsoft Office PowerPoint</Application>
  <PresentationFormat>On-screen Show (16:9)</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Preparing for Christmas Gingerbread making  </vt:lpstr>
      <vt:lpstr>RECIPE </vt:lpstr>
      <vt:lpstr>Baking </vt:lpstr>
      <vt:lpstr>PowerPoint Presentation</vt:lpstr>
      <vt:lpstr>PowerPoint Presentation</vt:lpstr>
      <vt:lpstr>Royal icing: 1 fresh egg white 120 grams of powdered sugar 1 tablespoon lemon juice</vt:lpstr>
      <vt:lpstr>Work in progress… </vt:lpstr>
      <vt:lpstr>Still working…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2021-01-22T14:13:59Z</dcterms:modified>
</cp:coreProperties>
</file>